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2" r:id="rId5"/>
  </p:sldIdLst>
  <p:sldSz cx="9144000" cy="6858000" type="screen4x3"/>
  <p:notesSz cx="9926638" cy="143525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9E5A"/>
    <a:srgbClr val="00368A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112" d="100"/>
          <a:sy n="112" d="100"/>
        </p:scale>
        <p:origin x="960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20122"/>
          </a:xfrm>
          <a:prstGeom prst="rect">
            <a:avLst/>
          </a:prstGeom>
        </p:spPr>
        <p:txBody>
          <a:bodyPr vert="horz" lIns="138733" tIns="69366" rIns="138733" bIns="69366" rtlCol="0"/>
          <a:lstStyle>
            <a:lvl1pPr algn="l">
              <a:defRPr sz="18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20122"/>
          </a:xfrm>
          <a:prstGeom prst="rect">
            <a:avLst/>
          </a:prstGeom>
        </p:spPr>
        <p:txBody>
          <a:bodyPr vert="horz" lIns="138733" tIns="69366" rIns="138733" bIns="69366" rtlCol="0"/>
          <a:lstStyle>
            <a:lvl1pPr algn="r">
              <a:defRPr sz="1800"/>
            </a:lvl1pPr>
          </a:lstStyle>
          <a:p>
            <a:fld id="{1AEF1166-D28D-44A2-A9FF-B9BD12578864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735138" y="1793875"/>
            <a:ext cx="6456362" cy="4843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33" tIns="69366" rIns="138733" bIns="69366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2664" y="6907183"/>
            <a:ext cx="7941310" cy="5651332"/>
          </a:xfrm>
          <a:prstGeom prst="rect">
            <a:avLst/>
          </a:prstGeom>
        </p:spPr>
        <p:txBody>
          <a:bodyPr vert="horz" lIns="138733" tIns="69366" rIns="138733" bIns="69366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13632469"/>
            <a:ext cx="4301543" cy="720120"/>
          </a:xfrm>
          <a:prstGeom prst="rect">
            <a:avLst/>
          </a:prstGeom>
        </p:spPr>
        <p:txBody>
          <a:bodyPr vert="horz" lIns="138733" tIns="69366" rIns="138733" bIns="69366" rtlCol="0" anchor="b"/>
          <a:lstStyle>
            <a:lvl1pPr algn="l">
              <a:defRPr sz="18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22798" y="13632469"/>
            <a:ext cx="4301543" cy="720120"/>
          </a:xfrm>
          <a:prstGeom prst="rect">
            <a:avLst/>
          </a:prstGeom>
        </p:spPr>
        <p:txBody>
          <a:bodyPr vert="horz" lIns="138733" tIns="69366" rIns="138733" bIns="69366" rtlCol="0" anchor="b"/>
          <a:lstStyle>
            <a:lvl1pPr algn="r">
              <a:defRPr sz="1800"/>
            </a:lvl1pPr>
          </a:lstStyle>
          <a:p>
            <a:fld id="{2AD11452-327C-4719-9AE2-72356142EC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825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0988" y="1689100"/>
            <a:ext cx="11264900" cy="84502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E828C7-C059-40A6-BA31-18F16A2AC9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element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37" y="0"/>
            <a:ext cx="36429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8950" y="2213811"/>
            <a:ext cx="5815792" cy="1251703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200" normalizeH="0" baseline="0" dirty="0">
                <a:solidFill>
                  <a:srgbClr val="00378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defTabSz="457200"/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8950" y="3602038"/>
            <a:ext cx="5815792" cy="165576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100" baseline="0" dirty="0">
                <a:solidFill>
                  <a:srgbClr val="259E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defTabSz="457200">
              <a:spcBef>
                <a:spcPct val="20000"/>
              </a:spcBef>
              <a:buFont typeface="Arial"/>
              <a:buNone/>
            </a:pPr>
            <a:r>
              <a:rPr lang="nl-NL" dirty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434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>
                <a:solidFill>
                  <a:prstClr val="black">
                    <a:tint val="75000"/>
                  </a:prstClr>
                </a:solidFill>
              </a:rPr>
              <a:t>© Common Eye </a:t>
            </a:r>
            <a:fld id="{0E4DE3D9-934A-4FB7-9671-93499279B208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26-9-2024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261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9D760B8-BBAF-4CD8-9A9A-374D17AA6482}" type="datetime1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322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0FFDC9-E118-4834-B38B-80957A53F9F5}" type="datetime1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026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4261" y="465513"/>
            <a:ext cx="5796983" cy="1225176"/>
          </a:xfrm>
        </p:spPr>
        <p:txBody>
          <a:bodyPr anchor="t"/>
          <a:lstStyle/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lang="nl-NL" sz="800" kern="120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3AB2BC65-B684-4C2A-BFF8-2A515BAEC762}" type="datetime1">
              <a:rPr lang="nl-NL" smtClean="0"/>
              <a:pPr/>
              <a:t>26-9-2024</a:t>
            </a:fld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nl-NL" sz="800" kern="120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497EA917-A63B-4C26-AD9D-93897ADCCBFC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252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element3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429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334" y="2360815"/>
            <a:ext cx="5700792" cy="2201661"/>
          </a:xfrm>
        </p:spPr>
        <p:txBody>
          <a:bodyPr anchor="t">
            <a:normAutofit/>
          </a:bodyPr>
          <a:lstStyle>
            <a:lvl1pPr marL="0" algn="l" defTabSz="457200" rtl="0" eaLnBrk="1" latinLnBrk="0" hangingPunct="1">
              <a:defRPr lang="en-US" sz="2100" kern="1200" dirty="0">
                <a:solidFill>
                  <a:srgbClr val="0036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092334" y="4589464"/>
            <a:ext cx="5700792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59E5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www.commoneye.nl</a:t>
            </a:r>
          </a:p>
        </p:txBody>
      </p:sp>
      <p:sp>
        <p:nvSpPr>
          <p:cNvPr id="8" name="Tijdelijke aanduiding voor dianummer 5"/>
          <p:cNvSpPr txBox="1">
            <a:spLocks/>
          </p:cNvSpPr>
          <p:nvPr userDrawn="1"/>
        </p:nvSpPr>
        <p:spPr>
          <a:xfrm>
            <a:off x="5912884" y="5496681"/>
            <a:ext cx="2880242" cy="1245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800"/>
              </a:spcBef>
            </a:pPr>
            <a:r>
              <a:rPr lang="en-GB" dirty="0" err="1"/>
              <a:t>Alle</a:t>
            </a:r>
            <a:r>
              <a:rPr lang="en-GB" dirty="0"/>
              <a:t> </a:t>
            </a:r>
            <a:r>
              <a:rPr lang="en-GB" dirty="0" err="1"/>
              <a:t>intellectuele</a:t>
            </a:r>
            <a:r>
              <a:rPr lang="en-GB" dirty="0"/>
              <a:t> </a:t>
            </a:r>
            <a:r>
              <a:rPr lang="en-GB" dirty="0" err="1"/>
              <a:t>eigendomsrechten</a:t>
            </a:r>
            <a:r>
              <a:rPr lang="en-GB" dirty="0"/>
              <a:t> met </a:t>
            </a:r>
            <a:r>
              <a:rPr lang="en-GB" dirty="0" err="1"/>
              <a:t>betrekking</a:t>
            </a:r>
            <a:r>
              <a:rPr lang="en-GB" dirty="0"/>
              <a:t> tot </a:t>
            </a:r>
            <a:r>
              <a:rPr lang="en-GB" dirty="0" err="1"/>
              <a:t>deze</a:t>
            </a:r>
            <a:r>
              <a:rPr lang="en-GB" dirty="0"/>
              <a:t> </a:t>
            </a:r>
            <a:r>
              <a:rPr lang="en-GB" dirty="0" err="1"/>
              <a:t>presentatie</a:t>
            </a:r>
            <a:r>
              <a:rPr lang="en-GB" dirty="0"/>
              <a:t> </a:t>
            </a:r>
            <a:r>
              <a:rPr lang="en-GB" dirty="0" err="1"/>
              <a:t>berusten</a:t>
            </a:r>
            <a:r>
              <a:rPr lang="en-GB" dirty="0"/>
              <a:t> </a:t>
            </a:r>
            <a:r>
              <a:rPr lang="en-GB" dirty="0" err="1"/>
              <a:t>bij</a:t>
            </a:r>
            <a:r>
              <a:rPr lang="en-GB" dirty="0"/>
              <a:t> Common Eye.</a:t>
            </a:r>
          </a:p>
          <a:p>
            <a:pPr algn="l">
              <a:spcBef>
                <a:spcPts val="800"/>
              </a:spcBef>
            </a:pPr>
            <a:endParaRPr lang="en-GB" dirty="0"/>
          </a:p>
          <a:p>
            <a:pPr algn="l">
              <a:spcBef>
                <a:spcPts val="800"/>
              </a:spcBef>
            </a:pPr>
            <a:r>
              <a:rPr lang="en-GB" dirty="0" err="1"/>
              <a:t>Niets</a:t>
            </a:r>
            <a:r>
              <a:rPr lang="en-GB" dirty="0"/>
              <a:t> </a:t>
            </a:r>
            <a:r>
              <a:rPr lang="en-GB" dirty="0" err="1"/>
              <a:t>uit</a:t>
            </a:r>
            <a:r>
              <a:rPr lang="en-GB" dirty="0"/>
              <a:t> </a:t>
            </a:r>
            <a:r>
              <a:rPr lang="en-GB" dirty="0" err="1"/>
              <a:t>deze</a:t>
            </a:r>
            <a:r>
              <a:rPr lang="en-GB" dirty="0"/>
              <a:t> </a:t>
            </a:r>
            <a:r>
              <a:rPr lang="en-GB" dirty="0" err="1"/>
              <a:t>presentatie</a:t>
            </a:r>
            <a:r>
              <a:rPr lang="en-GB" dirty="0"/>
              <a:t> mag </a:t>
            </a:r>
            <a:r>
              <a:rPr lang="en-GB" dirty="0" err="1"/>
              <a:t>worden</a:t>
            </a:r>
            <a:r>
              <a:rPr lang="en-GB" dirty="0"/>
              <a:t> </a:t>
            </a:r>
            <a:r>
              <a:rPr lang="en-GB" dirty="0" err="1"/>
              <a:t>verveelvoudigd</a:t>
            </a:r>
            <a:r>
              <a:rPr lang="en-GB" dirty="0"/>
              <a:t> of </a:t>
            </a:r>
            <a:r>
              <a:rPr lang="en-GB" dirty="0" err="1"/>
              <a:t>openbaar</a:t>
            </a:r>
            <a:r>
              <a:rPr lang="en-GB" dirty="0"/>
              <a:t> </a:t>
            </a:r>
            <a:r>
              <a:rPr lang="en-GB" dirty="0" err="1"/>
              <a:t>gemaakt</a:t>
            </a:r>
            <a:r>
              <a:rPr lang="en-GB" dirty="0"/>
              <a:t> </a:t>
            </a:r>
            <a:r>
              <a:rPr lang="en-GB" dirty="0" err="1"/>
              <a:t>zonder</a:t>
            </a:r>
            <a:r>
              <a:rPr lang="en-GB" dirty="0"/>
              <a:t> </a:t>
            </a:r>
            <a:r>
              <a:rPr lang="en-GB" dirty="0" err="1"/>
              <a:t>schriftelijke</a:t>
            </a:r>
            <a:r>
              <a:rPr lang="en-GB" dirty="0"/>
              <a:t> </a:t>
            </a:r>
            <a:r>
              <a:rPr lang="en-GB" dirty="0" err="1"/>
              <a:t>toestemming</a:t>
            </a:r>
            <a:r>
              <a:rPr lang="en-GB" dirty="0"/>
              <a:t> van Common Eye.</a:t>
            </a:r>
          </a:p>
        </p:txBody>
      </p:sp>
    </p:spTree>
    <p:extLst>
      <p:ext uri="{BB962C8B-B14F-4D97-AF65-F5344CB8AC3E}">
        <p14:creationId xmlns:p14="http://schemas.microsoft.com/office/powerpoint/2010/main" val="323325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9B441B-14E4-4F73-A649-545BC3072696}" type="datetime1">
              <a:rPr lang="nl-NL" smtClean="0"/>
              <a:t>26-9-2024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65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2C9744-04CF-4498-87C2-1B2530F6CB20}" type="datetime1">
              <a:rPr lang="nl-NL" smtClean="0"/>
              <a:t>26-9-2024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103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3C44F0-9EEE-49CC-B0D7-A749CA03EF7B}" type="datetime1">
              <a:rPr lang="nl-NL" smtClean="0"/>
              <a:t>26-9-2024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75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F125EE3-31EB-400A-AECC-BF640B2E25BC}" type="datetime1">
              <a:rPr lang="nl-NL" smtClean="0"/>
              <a:t>26-9-2024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24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7A33DE-B5AF-45AC-B76D-D19BB103E030}" type="datetime1">
              <a:rPr lang="nl-NL" smtClean="0"/>
              <a:t>26-9-2024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18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6FA62CB-B45B-406C-A99B-02215C9D515D}" type="datetime1">
              <a:rPr lang="nl-NL" smtClean="0"/>
              <a:t>26-9-2024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12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element2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086" cy="68580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4504" y="465513"/>
            <a:ext cx="5836740" cy="12251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62050"/>
            <a:ext cx="8282594" cy="4357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lvl="0" defTabSz="457200"/>
            <a:r>
              <a:rPr lang="nl-NL" dirty="0"/>
              <a:t>Klik om de modelstijlen te bewerken</a:t>
            </a:r>
          </a:p>
          <a:p>
            <a:pPr marL="457200" lvl="1" defTabSz="457200"/>
            <a:r>
              <a:rPr lang="nl-NL" dirty="0"/>
              <a:t>Tweede niveau</a:t>
            </a:r>
          </a:p>
          <a:p>
            <a:pPr marL="914400" lvl="2" defTabSz="457200"/>
            <a:r>
              <a:rPr lang="nl-NL" dirty="0"/>
              <a:t>Derde niveau</a:t>
            </a:r>
          </a:p>
          <a:p>
            <a:pPr marL="1371600" lvl="3" defTabSz="457200"/>
            <a:r>
              <a:rPr lang="nl-NL" dirty="0"/>
              <a:t>Vierde niveau</a:t>
            </a:r>
          </a:p>
          <a:p>
            <a:pPr marL="1828800" lvl="4" defTabSz="457200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532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NL" sz="800" kern="120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497EA917-A63B-4C26-AD9D-93897ADCCBFC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322434" y="6356350"/>
            <a:ext cx="2057400" cy="365125"/>
          </a:xfrm>
          <a:prstGeom prst="rect">
            <a:avLst/>
          </a:prstGeom>
        </p:spPr>
        <p:txBody>
          <a:bodyPr anchor="ctr"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>
                <a:solidFill>
                  <a:prstClr val="black">
                    <a:tint val="75000"/>
                  </a:prstClr>
                </a:solidFill>
              </a:rPr>
              <a:t>© Common Eye </a:t>
            </a:r>
            <a:fld id="{6D83A672-5F34-4564-BB68-86D49F05A92A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26-9-2024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74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nl-NL" sz="2100" kern="1200" dirty="0" smtClean="0">
          <a:solidFill>
            <a:srgbClr val="0036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nl-NL" sz="1800" kern="1200" dirty="0" smtClean="0">
          <a:solidFill>
            <a:srgbClr val="0036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nl-NL" sz="1800" kern="1200" dirty="0" smtClean="0">
          <a:solidFill>
            <a:srgbClr val="0036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nl-NL" sz="1800" kern="1200" dirty="0" smtClean="0">
          <a:solidFill>
            <a:srgbClr val="0036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>
          <a:solidFill>
            <a:srgbClr val="0036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418809" y="209405"/>
            <a:ext cx="977222" cy="684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842180" y="60908"/>
            <a:ext cx="7239000" cy="443372"/>
          </a:xfrm>
        </p:spPr>
        <p:txBody>
          <a:bodyPr>
            <a:normAutofit fontScale="90000"/>
          </a:bodyPr>
          <a:lstStyle/>
          <a:p>
            <a:r>
              <a:rPr lang="nl-NL" sz="1714" dirty="0"/>
              <a:t>Overzicht samenwerkingsvormen</a:t>
            </a:r>
            <a:br>
              <a:rPr lang="nl-NL" sz="1714" dirty="0"/>
            </a:br>
            <a:r>
              <a:rPr lang="nl-NL" sz="571" dirty="0"/>
              <a:t>* Hier staan enkele aandachtspunten genoemd voor de verkennende fase. Bij nader onderzoek voor de te kiezen vorm adviseren wij altijd een jurist en fiscalist te betrekken.</a:t>
            </a:r>
            <a:br>
              <a:rPr lang="nl-NL" sz="1714" dirty="0"/>
            </a:br>
            <a:endParaRPr lang="nl-NL" sz="1714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14072365"/>
              </p:ext>
            </p:extLst>
          </p:nvPr>
        </p:nvGraphicFramePr>
        <p:xfrm>
          <a:off x="23298" y="610496"/>
          <a:ext cx="9057882" cy="6247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3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2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34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38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63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3539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Samenwerkingsvorm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nl-NL" sz="470" b="1" i="1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nl-NL" sz="470" b="1" i="1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venture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470" b="1" i="1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Coöperatie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nl-NL" sz="470" b="1" i="1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Fusie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179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Subvormen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Contractuele samenwerking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Preferred </a:t>
                      </a:r>
                      <a:r>
                        <a:rPr lang="nl-NL" sz="470" b="1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supplier</a:t>
                      </a:r>
                      <a:endParaRPr lang="nl-NL" sz="47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venture; contract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venture; gezamenlijke rechtsvorm (stichting/BV/NV/Coöperatieve vereniging)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Coöperatieve vereniging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nl-NL" sz="47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Bestuurlijke fusie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nl-NL" sz="47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Juridische fusie (Stichting/BV/NV/Coöperatie)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47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Personele unie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47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47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47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Organisatorische fusie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Juridische uitwerking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Beide organisaties blijven onafhankelijk, via contract vastleggen van: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itvoering van de activiteiten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aakverdeling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 de drager is van rechten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en verplichtingen (juridisch)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verdeling en berekening van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kosten/opbrengsten/resultaten 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besluitvorming binnen het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samenwerkingsverband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Onafhankelijke organisaties met contractuele afspraken over het leveren van vitale kerndiensten van organisatie. Het betreft een langere termijn en een voorkeurspositie waar wederzijdse voordelen tegenover staan.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Beide organisaties blijven onafhankelijk, geen aparte rechtspersoon. Wel uitgebreide wederzijdse verplichtingen.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Twee zelfstandige partijen richten samen nieuwe juridische entiteit op met een gezamenlijk geformuleerde doelstelling, dit kan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bv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vof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enz. zijn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Ontstaat een nieuwe  entiteit met eigen doelstelling en middelen. Juridische vorm van leden hoeft niet te veranderen, de organisaties  worden leden van de coöperatie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Twee rechtsvormen blijven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bestaan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 wordt een personele unie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gevormd van de leden van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Raad van Bestuur en de leden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Raad van Toezicht van beide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partijen. Dit vindt plaats dmv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aanpassing van de statuten van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beide rechtspersonen.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N.B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Er wordt hierbij </a:t>
                      </a:r>
                      <a:r>
                        <a:rPr lang="nl-NL" sz="470" b="0" i="0" u="sng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 n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ieuwe rechtspersoon opgericht.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Er wordt een nieuwe rechts-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persoon opgericht, die 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bestuurder van de bestaande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rechtspersonen wordt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(bijvoorbeeld in de vorm van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een bestuursstichting). Het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bestuur van de rechtspersonen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wordt hierbij overgedragen aan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de nieuwe rechtspersoon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 deze nieuwe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rechtspersoon vallen de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bestaande rechtspersonen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Er wordt een nieuwe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rechtspersoon opgericht,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die bestuurder van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bestaande rechtspersonen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wordt  (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bv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 vorm van 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bestuursstichting). Het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bestuur van de rechts-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personen  wordt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overge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dragen aan nieuwe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rechtspersoon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 deze nieuwe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rechtspersoon vallen de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bestaande rechtspersonen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Organisatie A + B gaan samen op in een nieuw op te richten organisatie 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Financiële afspraken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Aparte boekhoudingen  met afspraken over productie en betalingen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Aparte boekhoudingen, met financiële detailafspraken over samenwerking en levering kerndiensten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Aparte boekhouding met afspraken over productie en betalingen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Aparte boekhouding voor alle drie de organisaties. Partijen A + B maken vooraf afspraken over bijdrage in goede en slechte tijden; eventuele winstuitkeringen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vaan C  aan  A en B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Aparte boekhouding door de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cooperatie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Leden maken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vooraf afspraken over het lidmaatschap en de onder te brengen transacties in goede en slechte tijden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Iedere organisatie blijft gerechtigd tot eigen financiële huishouding.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Iedere organisatie blijft gerechtigd tot eigen financiële huishouding.</a:t>
                      </a:r>
                      <a:b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nl-NL" sz="470" b="0" i="0" u="none" strike="noStrike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ondernemingen hebben eigen directie en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resultaats-verantwoordelijkheid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al dan niet voorgezeten door een lid van de Raad van Bestuur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Organisatie C heeft aparte boekhouding. Boekhouding organisatie A + B houdt op te bestaan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Doel, planning en control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Vindt plaats in eigen organisatie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Regelmatige afstemming over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quality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services en mogelijk dienstontwikkeling. Balans in wederzijdse voordelen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Vindt plaats in eigen organisatie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 via zeggenschap in organisatie C. Nieuwe organisatie heeft autonome planning en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afgestemd met moederorganisaties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 via gereguleerde inspraak (lidmaatschap) in organisatie C. Nieuwe organisatie heeft autonome planning en control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Gezamelijk jaarplan en planning en control; Daarnaast ook P&amp;C in betrokken organisaties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Gezamelijk jaarplan en planning en control; Daarnaast ook P&amp;C in betrokken organisaties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Eén gezamenlijke planning &amp; control cyclus waarbij de eigenaren van de holding invloed houden op eigen organisaties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Nieuwe organisatie heeft autonome planning en controle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Gezagsverhouding hiërarchie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Besluitvorming en afstemming tussen directies/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contract-verantwoordelijkheden</a:t>
                      </a: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Besluitvorming en afstemming tussen directies/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contract-verantwoordelijken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Veelal een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opdrachtgever-opdrachtnemer-relatie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Intensief contact mogelijk op beide locaties tussen medewerkers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Besluitvorming en afstemming tussen directies/ contractverantwoordelijkheden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Zelfstandige organisatie met invloed vanuit oprichters d.m.v.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RvT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RvC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RvB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/Bestuur bij organisatie C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Zelfstandige organisatie onder gezag van de leden. De leden hebben invloed op bestuur en beleid.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Personele unie bestuur en raad van toezicht. Iedere juridische entiteit heeft identieke bestuursleden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Besluitvorming over strategie, besturing en financieel beleid in centrale holding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Besluitvorming over strategie, besturing en financieel beleid in centrale holding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Zelfstandige organisatie met één 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RvT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RvB</a:t>
                      </a: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517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Communicatie-structuur</a:t>
                      </a:r>
                      <a:endParaRPr lang="nl-NL" sz="470" b="1" i="1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Zowel intern als extern alleen over de wederzijds te leveren dienst en de voorwaarden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Zowel intern als extern duidelijke afspraken hoe de communicatie verloopt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Uitgebreide communicatie over strategie, marketing en productie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Nieuwe organisatie heeft eigen communicatie. Intern aandacht voor nieuwe organisatie,.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xtern  is duidelijk wie de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moeder-organisaties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zijn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Nieuwe organisatie heeft eigen communicatie. Intern aandacht voor nieuwe organisatie, extern duidelijk wie de moederorganisaties zijn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Eerst met name interne communicatie, vaak opstap naar organisatorische fusie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Eerst met name interne communicatie, vaak opstap naar organisatorische fusie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Goede afspraken te maken over communicatie vanuit holding en vanuit andere onderdelen, regie vanuit holding.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 duidelijk maken dat B onderdeel is van A of dat er een gezamenlijke C is gestart. Timing extern hangt dit af van doelstellingen A en B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Zinvol bij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Pure marktrelatie en/of niet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langdurige weinig risicovolle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projecten  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Niet veel kapitaal vergende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projecten 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Het kan een eerste stap zijn  naar verdergaande samenwerking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Langdurige samenwerking met een klant/leverancier in een waardeketen of bij de levering van kerndiensten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Samen nieuwe producten/ diensten aanbieden waarbij de diverse bedrijfsfuncties van de partners redelijk zelfstandig kunnen blijven opereren (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bv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Senseo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Samen nieuwe producten/ diensten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aanbieden waarbij de  diverse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bedrijfs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functies van de partners intensief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samenwerken en hiervoor aanzienlijke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investeringen nodig zijn.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Inbreng, zeggenschap en waarde van 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aandelen zijn niet per definitie hetzelfde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Uitgangspunt van de wet is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dat de coöperatie voorziet in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de behoeften van de leden, op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basis van transacties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Een mogelijke uitvoering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hiervan is door het opstellen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van overeenkomsten tot het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verlenen van diensten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Opstap naar juridische fusie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Opstap naar juridische fusie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Fusie waarbij identiteit van de deelnemers bewaakt dient te worden en deze relatief autonoom blijven opereren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Gehele integratie van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zeggen-schap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organisatie van beide organisaties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6045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Bestuurlijke aandachtspunten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Eenvoudig om te starten 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eenvoudig te ontmantelen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Weinig vaste structuren dus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flexibel te hanteren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Risico op ondoorzichtige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financiële situatie (bij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complexe activiteiten)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vehikel dat als "vlaggenschip" van 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samenwerking kan dienen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 weinig slagkracht om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maximale deelname aan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verdere vormgeving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samenwerking te realiseren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Weinig vaste structuren dus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flexibel te hanteren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Risico op ondoorzichtige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financiële situatie (bij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complexe activiteiten)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vehikel dat als "vlaggenschip" van 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samenwerking kan dienen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Bepekte slagkracht om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maximale deelname aan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verdere vormgeving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samenwerking te realiseren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mogelijkheid om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gezamenlijke activa in te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brengen.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Wordt bestuurlijk vaak ervaren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als niet stevig/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langdurig/vrijblijvend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Afzonderlijke identiteit partners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goed te borgen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Veelvoud aan samenwerkingsinitiatieven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 te  brengen in de BV/NV  of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dochterondernemingen 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gezag van NV/BV aandeelhouders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Inh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samenwerking  leidt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makkelijk tot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inbreng  fysieke  activa, verplichtingen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en financiering 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Toedeling  aan afzonderlijke  partners kan  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complex zijn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iscussies tussen aandeelhouders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onderling over inhoudelijk beleid in BV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kunnen lastige situaties creëren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Nodig: 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aanv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aaandeelhoudersov</a:t>
                      </a: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Afzonderlijke identiteit  goed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te borgen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Samenwerking staat ten 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dienste van de leden (zie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rechtsvorm)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Mogelijkheid tot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onderbrengen veelvoud aan  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samenwerkingsinitiatieven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gezag van 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coöperatieve vereniging over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leden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Coöperatie is zowel juridisch,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organisatorisch als filosofie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Als de filosofie niet wordt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onderschreven kun je hier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beter niet voor kiezen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Duidelijke structuur 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duidelijke aansturing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Afzonderlijke organisaties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blijven bestaan en de lusten 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lasten blijven verspreid over 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afzonderlijke partners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Autonomie van instellingen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sterk ingeperkt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Samenwerking tussen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organisaties bovenaf bepaald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Eigen identiteit kan verwateren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Bestuurlijke aansprakelijkheid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kan diffuus worden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Mededingingsaspecten (art. 6,  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kartelverbod) vragen aandacht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Governance goed regelen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Duidelijke structuur 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duidelijke aansturing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Afzonderlijke organisaties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blijven bestaan en de lusten en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lasten blijven verspreid over 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afzonderlijke partners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Autonomie van instellingen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sterk ingeperkt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Samenwerking tussen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organisaties bovenaf bepaald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Eigen identiteit kan verwateren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Bestuurlijke aansprakelijkheid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kan diffuus worden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Mededingingsaspecten (art. 6,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kartelverbod) vragen aandacht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Governance goed regelen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Mogelijkheid afzonderlijke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organisaties te laten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bestaan en tegelijkertijd 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holding te benutten voor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gezamenlijke  activiteiten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Berekend ‘op de groei’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Beeld kan ontstaan dat er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sprake is van een volledige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fusie waarbij de eigen identiteit ingeleverd wordt 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Optuigen van deze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structuur is  in de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praktische zin het ‘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return’ passeren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verrekensystemen of bestuurlijke drukte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Mededinging*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Mededingingsrechtelijke analyse: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Noodzaak, proportionaliteit,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restconcurrentie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 zelf verantwoordelijk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voor naleving Mededingingswet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Mededingingsrechtelijke analyse: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Noodzaak, proportionaliteit,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restconcurrentie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Mededingingsrechtelijke analyse: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Noodzaak, proportionaliteit,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restconcurrentie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BV/NV kan een volledige voorafgaande ACM-toets ondergaan</a:t>
                      </a:r>
                    </a:p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Mededinging voor fijnproevers. Vraag advies bij expert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coöperatieve vereniging kan binnen ACM normenkader blijven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Mededinging voor fijnproevers. Vraag advies bij expert</a:t>
                      </a:r>
                    </a:p>
                    <a:p>
                      <a:pPr algn="l" fontAlgn="t"/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 moet vooraf volledig door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getoetst worden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Zodra akkoord door ACM kan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alles gezamenlijk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worden gedaan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 moet vooraf volledig door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ACM getoetst worden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Zodra akkoord door ACM  kan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alles gezamenlijk worden gedaan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Constructie heeft een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volledige voorafgaande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ACM-toets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nodig 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akkoord  ACM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kan alles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gezamenlijke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worden gedaan</a:t>
                      </a: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Constructie heeft een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volledige  voorafgaande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ACM-toets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nodig 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akkoord  NMA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kan alles </a:t>
                      </a:r>
                      <a:b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gezamenlijk worden gedaan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8319"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1" i="1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Fiscale aandachtpunten*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Fiscaal te toetsen op BTW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afdracht voor onderlinge levering.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Voor zorg: onderlinge levering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niet medische diensten levert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BTW probleem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Fiscaal te toetsen op BTW afdracht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voor onderlinge levering.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Voor zorg: onderlinge levering niet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medische diensten levert BTW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probleem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</a:t>
                      </a: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Fiscaal te toetsen op BTW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afdracht voor onderlinge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levering.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Voor zorg: onderlinge levering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niet medische diensten levert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BTW probleem  op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BV is als zelfstandig rechtspersoon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VPB-plichtig</a:t>
                      </a: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Voor BTW een beroep onderzoeken op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bestaande vrijstellingsbepalingen in de wet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coöperatie is als zelfstandig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rechtspersoon VPB </a:t>
                      </a:r>
                      <a:r>
                        <a:rPr lang="nl-NL" sz="47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plichtig</a:t>
                      </a:r>
                      <a:endParaRPr lang="nl-NL" sz="47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Als alle partijen op gelijke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basis participeren dan is voor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BTW beroep te doen op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vrijstelling volgens leer van  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‘kosten voor gemene rekening’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Bij bestuurlijke fusie kan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vrijstelling worden gevraagd van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schenkingsrecht op de ingebrachte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activa en passiva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bijzonderheden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m.b.t.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BTW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Bij bestuurlijke fusie kan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vrijstelling worden gevraagd van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schenkingsrecht op ingebrachte </a:t>
                      </a:r>
                      <a:b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activa en passiva</a:t>
                      </a:r>
                    </a:p>
                    <a:p>
                      <a:pPr algn="l" fontAlgn="t">
                        <a:buFont typeface="Arial" pitchFamily="34" charset="0"/>
                        <a:buChar char="•"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bijzonderheden</a:t>
                      </a: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m.b.t. </a:t>
                      </a:r>
                    </a:p>
                    <a:p>
                      <a:pPr algn="l" fontAlgn="t">
                        <a:buFont typeface="Arial" pitchFamily="34" charset="0"/>
                        <a:buNone/>
                      </a:pPr>
                      <a:r>
                        <a:rPr lang="nl-NL" sz="47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BTW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47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5" name="Afbeelding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8" y="60908"/>
            <a:ext cx="1396031" cy="5016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81128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EWOFFICEVERSIE" val="2012.2.5.1262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2,639684677124"/>
  <p:tag name="ITEMTOP" val="14,8535432815552"/>
  <p:tag name="ITEMBREEDTE" val="570,000024795532"/>
  <p:tag name="ITEMHOOGTE" val="53,864253044128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2,6399993896484"/>
  <p:tag name="ITEMTOP" val="88,5623626708984"/>
  <p:tag name="ITEMBREEDTE" val="680,390579223633"/>
  <p:tag name="ITEMHOOGTE" val="421,661392211914"/>
</p:tagLst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9C0AC131DF274393E958D45E4545A4" ma:contentTypeVersion="14" ma:contentTypeDescription="Create a new document." ma:contentTypeScope="" ma:versionID="14d416b15b77edbf01350169c9b5d2b5">
  <xsd:schema xmlns:xsd="http://www.w3.org/2001/XMLSchema" xmlns:xs="http://www.w3.org/2001/XMLSchema" xmlns:p="http://schemas.microsoft.com/office/2006/metadata/properties" xmlns:ns2="b0091cc0-7bf0-40c2-a792-175d4479c352" xmlns:ns3="1062ff26-e4b6-40ea-a458-65d80a4dafef" targetNamespace="http://schemas.microsoft.com/office/2006/metadata/properties" ma:root="true" ma:fieldsID="10db75a79fcd767c2890bd9571e57c64" ns2:_="" ns3:_="">
    <xsd:import namespace="b0091cc0-7bf0-40c2-a792-175d4479c352"/>
    <xsd:import namespace="1062ff26-e4b6-40ea-a458-65d80a4daf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091cc0-7bf0-40c2-a792-175d4479c3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08009e4-e39a-4591-acf8-625a2da154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62ff26-e4b6-40ea-a458-65d80a4dafe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f0e27b7-b681-4042-8929-d6f8afd8849b}" ma:internalName="TaxCatchAll" ma:showField="CatchAllData" ma:web="1062ff26-e4b6-40ea-a458-65d80a4daf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062ff26-e4b6-40ea-a458-65d80a4dafef">
      <UserInfo>
        <DisplayName>Esther Klaster</DisplayName>
        <AccountId>37</AccountId>
        <AccountType/>
      </UserInfo>
    </SharedWithUsers>
    <TaxCatchAll xmlns="1062ff26-e4b6-40ea-a458-65d80a4dafef" xsi:nil="true"/>
    <lcf76f155ced4ddcb4097134ff3c332f xmlns="b0091cc0-7bf0-40c2-a792-175d4479c35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27B1BC2-27A0-4DC8-8605-550D42D98C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EFF5C8-C68F-4358-84C9-7B0E951BAC06}"/>
</file>

<file path=customXml/itemProps3.xml><?xml version="1.0" encoding="utf-8"?>
<ds:datastoreItem xmlns:ds="http://schemas.openxmlformats.org/officeDocument/2006/customXml" ds:itemID="{DD70E90D-BFB8-417D-AE65-E2F073128AC4}">
  <ds:schemaRefs>
    <ds:schemaRef ds:uri="http://schemas.openxmlformats.org/package/2006/metadata/core-properties"/>
    <ds:schemaRef ds:uri="a6564d50-8c58-431d-ae20-7469d5385b40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7abaf1c0-9aaa-4578-9f37-eaa7d732633a"/>
    <ds:schemaRef ds:uri="http://www.w3.org/XML/1998/namespace"/>
    <ds:schemaRef ds:uri="http://purl.org/dc/dcmitype/"/>
    <ds:schemaRef ds:uri="0f3caf43-6429-4d69-bb0d-6d4f50c030d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2118</Words>
  <Application>Microsoft Office PowerPoint</Application>
  <PresentationFormat>On-screen Show (4:3)</PresentationFormat>
  <Paragraphs>193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Overzicht samenwerkingsvormen * Hier staan enkele aandachtspunten genoemd voor de verkennende fase. Bij nader onderzoek voor de te kiezen vorm adviseren wij altijd een jurist en fiscalist te betrekken.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Ruben van Wendel de Joode</dc:creator>
  <cp:lastModifiedBy>Viegen van, Lilly</cp:lastModifiedBy>
  <cp:revision>30</cp:revision>
  <cp:lastPrinted>2019-05-21T09:48:10Z</cp:lastPrinted>
  <dcterms:created xsi:type="dcterms:W3CDTF">2014-01-21T08:06:28Z</dcterms:created>
  <dcterms:modified xsi:type="dcterms:W3CDTF">2024-09-26T07:45:23Z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0x0101008DC1428DE5C29E40888E7E56EB2B53C7</vt:lpwstr>
  </property>
  <property fmtid="{D5CDD505-2E9C-101B-9397-08002B2CF9AE}" pid="3" name="MediaServiceImageTags">
    <vt:lpwstr/>
  </property>
</Properties>
</file>